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0080625" cy="7559675" type="screen4x3"/>
  <p:notesSz cx="7559675" cy="10691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342" y="48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l-PL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Symbol zastępczy daty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l-PL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Symbol zastępczy stopki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l-PL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ymbol zastępczy numeru slajdu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1D48ABA4-7304-48F7-8234-67E0B0A50535}" type="slidenum">
              <a:t>‹#›</a:t>
            </a:fld>
            <a:endParaRPr lang="pl-PL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764294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4" name="Symbol zastępczy nagłówka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pl-PL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pl-PL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pl-PL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pl-PL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16CB2768-8245-4A0F-BC76-14424FE61040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5093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pl-PL" sz="20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CCF4545-6445-4494-A3DA-7302084D207B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1120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F0A177C-9D2B-489C-AB69-3FF6ABB78A46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4542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BEF14AC-63BE-407F-9672-F2ABCB584DA3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6300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C797B2E-1F88-4744-A51F-2E12E2597B7E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6347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F363155-CEFC-4DFB-9D99-742864AE7A3C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5293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0350429-0670-4CC6-86B1-F9F58FBCC2E1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7280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E5D2603-9E21-4C48-9153-E447B6BBC477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5878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C993614-1FD3-49E5-B473-0A44F60C791B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4264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C65122E-AF84-4504-88B9-56F622C2E73A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1815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3B7A0B6-0BC1-498D-8D08-EAD903A5D1A4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7899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A9AD023-3BA8-4F90-AB54-BA7AAB768627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5431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l-PL"/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pl-PL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pl-PL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pl-PL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E998889B-3968-49FC-AC0F-B7213BF90B20}" type="slidenum"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pl-PL" sz="44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pl-PL" sz="32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0"/>
            <a:ext cx="10008000" cy="7560000"/>
          </a:xfrm>
          <a:prstGeom prst="rect">
            <a:avLst/>
          </a:prstGeom>
          <a:solidFill>
            <a:srgbClr val="CFE7F5"/>
          </a:solidFill>
          <a:ln w="0">
            <a:solidFill>
              <a:srgbClr val="FFFFCC"/>
            </a:solidFill>
            <a:prstDash val="solid"/>
          </a:ln>
          <a:effectLst>
            <a:outerShdw dist="101823" dir="2700000" algn="tl">
              <a:srgbClr val="808080"/>
            </a:outerShdw>
          </a:effectLst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991127" y="2393280"/>
            <a:ext cx="7809743" cy="2713713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6000">
                <a:solidFill>
                  <a:srgbClr val="004586"/>
                </a:solidFill>
              </a:defRPr>
            </a:pPr>
            <a:r>
              <a:rPr lang="pl-PL" sz="6000" b="1" i="1" u="none" strike="noStrike" kern="1200" dirty="0">
                <a:ln>
                  <a:noFill/>
                </a:ln>
                <a:solidFill>
                  <a:srgbClr val="004586"/>
                </a:solidFill>
                <a:latin typeface="Georgia" pitchFamily="18"/>
                <a:ea typeface="Microsoft YaHei" pitchFamily="2"/>
                <a:cs typeface="Mangal" pitchFamily="2"/>
              </a:rPr>
              <a:t>Akcja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6000">
                <a:solidFill>
                  <a:srgbClr val="004586"/>
                </a:solidFill>
              </a:defRPr>
            </a:pPr>
            <a:r>
              <a:rPr lang="pl-PL" sz="6000" b="1" i="1" u="none" strike="noStrike" kern="1200" dirty="0">
                <a:ln>
                  <a:noFill/>
                </a:ln>
                <a:solidFill>
                  <a:srgbClr val="004586"/>
                </a:solidFill>
                <a:latin typeface="Georgia" pitchFamily="18"/>
                <a:ea typeface="Microsoft YaHei" pitchFamily="2"/>
                <a:cs typeface="Mangal" pitchFamily="2"/>
              </a:rPr>
              <a:t>Sprzątanie Świata </a:t>
            </a:r>
            <a:endParaRPr lang="pl-PL" sz="6000" b="1" i="1" u="none" strike="noStrike" kern="1200" dirty="0" smtClean="0">
              <a:ln>
                <a:noFill/>
              </a:ln>
              <a:solidFill>
                <a:srgbClr val="004586"/>
              </a:solidFill>
              <a:latin typeface="Georgia" pitchFamily="18"/>
              <a:ea typeface="Microsoft YaHei" pitchFamily="2"/>
              <a:cs typeface="Mangal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6000">
                <a:solidFill>
                  <a:srgbClr val="004586"/>
                </a:solidFill>
              </a:defRPr>
            </a:pPr>
            <a:r>
              <a:rPr lang="pl-PL" sz="6000" b="1" i="1" u="none" strike="noStrike" kern="1200" dirty="0" smtClean="0">
                <a:ln>
                  <a:noFill/>
                </a:ln>
                <a:solidFill>
                  <a:srgbClr val="004586"/>
                </a:solidFill>
                <a:latin typeface="Georgia" pitchFamily="18"/>
                <a:ea typeface="Microsoft YaHei" pitchFamily="2"/>
                <a:cs typeface="Mangal" pitchFamily="2"/>
              </a:rPr>
              <a:t>2015r</a:t>
            </a:r>
            <a:r>
              <a:rPr lang="pl-PL" sz="6000" b="1" i="1" u="none" strike="noStrike" kern="1200" dirty="0">
                <a:ln>
                  <a:noFill/>
                </a:ln>
                <a:solidFill>
                  <a:srgbClr val="004586"/>
                </a:solidFill>
                <a:latin typeface="Georgia" pitchFamily="18"/>
                <a:ea typeface="Microsoft YaHei" pitchFamily="2"/>
                <a:cs typeface="Mangal" pitchFamily="2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78000" y="360000"/>
            <a:ext cx="9198000" cy="1687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>
                <a:solidFill>
                  <a:srgbClr val="003366"/>
                </a:solidFill>
                <a:latin typeface="Times New Roman" pitchFamily="18"/>
              </a:defRPr>
            </a:pPr>
            <a:r>
              <a:rPr lang="pl-PL" sz="2800" b="0" i="0" u="none" strike="noStrike" kern="1200">
                <a:ln>
                  <a:noFill/>
                </a:ln>
                <a:solidFill>
                  <a:srgbClr val="003366"/>
                </a:solidFill>
                <a:latin typeface="Times New Roman" pitchFamily="18"/>
                <a:ea typeface="Microsoft YaHei" pitchFamily="2"/>
                <a:cs typeface="Mangal" pitchFamily="2"/>
              </a:rPr>
              <a:t>Niektórzy patrzyli ze zdziwieniem.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>
                <a:solidFill>
                  <a:srgbClr val="003366"/>
                </a:solidFill>
                <a:latin typeface="Times New Roman" pitchFamily="18"/>
              </a:defRPr>
            </a:pPr>
            <a:r>
              <a:rPr lang="pl-PL" sz="2800" b="0" i="0" u="none" strike="noStrike" kern="1200">
                <a:ln>
                  <a:noFill/>
                </a:ln>
                <a:solidFill>
                  <a:srgbClr val="003366"/>
                </a:solidFill>
                <a:latin typeface="Times New Roman" pitchFamily="18"/>
                <a:ea typeface="Microsoft YaHei" pitchFamily="2"/>
                <a:cs typeface="Mangal" pitchFamily="2"/>
              </a:rPr>
              <a:t>Pewna kobieta powiedziała do nas: „Jaka Polska jest biedna, że dzieci muszą zbierać śmieci!”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>
                <a:solidFill>
                  <a:srgbClr val="003366"/>
                </a:solidFill>
                <a:latin typeface="Times New Roman" pitchFamily="18"/>
              </a:defRPr>
            </a:pPr>
            <a:r>
              <a:rPr lang="pl-PL" sz="2800" b="0" i="0" u="none" strike="noStrike" kern="1200">
                <a:ln>
                  <a:noFill/>
                </a:ln>
                <a:solidFill>
                  <a:srgbClr val="003366"/>
                </a:solidFill>
                <a:latin typeface="Times New Roman" pitchFamily="18"/>
                <a:ea typeface="Microsoft YaHei" pitchFamily="2"/>
                <a:cs typeface="Mangal" pitchFamily="2"/>
              </a:rPr>
              <a:t>Mężczyzna rozdający ulotki: „Dużo ulotek, więcej śmieci!!”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152000" y="2304000"/>
            <a:ext cx="3600000" cy="5039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472000" y="2304000"/>
            <a:ext cx="3671999" cy="50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64000" y="442800"/>
            <a:ext cx="8568000" cy="7092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400">
                <a:solidFill>
                  <a:srgbClr val="004586"/>
                </a:solidFill>
                <a:latin typeface="Times New Roman" pitchFamily="18"/>
              </a:defRPr>
            </a:pPr>
            <a:r>
              <a:rPr lang="pl-PL" sz="4400" b="0" i="0" u="none" strike="noStrike" kern="1200">
                <a:ln>
                  <a:noFill/>
                </a:ln>
                <a:solidFill>
                  <a:srgbClr val="004586"/>
                </a:solidFill>
                <a:latin typeface="Times New Roman" pitchFamily="18"/>
                <a:ea typeface="Microsoft YaHei" pitchFamily="2"/>
                <a:cs typeface="Mangal" pitchFamily="2"/>
              </a:rPr>
              <a:t>Przed i po sprzątaniu: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472000" y="1512000"/>
            <a:ext cx="3888000" cy="53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007999" y="1440000"/>
            <a:ext cx="4104000" cy="54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232000" y="1584000"/>
            <a:ext cx="5400000" cy="56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e tekstowe 2"/>
          <p:cNvSpPr txBox="1"/>
          <p:nvPr/>
        </p:nvSpPr>
        <p:spPr>
          <a:xfrm>
            <a:off x="594720" y="406440"/>
            <a:ext cx="9125280" cy="2113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>
                <a:solidFill>
                  <a:srgbClr val="004586"/>
                </a:solidFill>
                <a:latin typeface="Times New Roman" pitchFamily="18"/>
              </a:defRPr>
            </a:pPr>
            <a:r>
              <a:rPr lang="pl-PL" sz="3600" b="0" i="0" u="none" strike="noStrike" kern="1200">
                <a:ln>
                  <a:noFill/>
                </a:ln>
                <a:solidFill>
                  <a:srgbClr val="004586"/>
                </a:solidFill>
                <a:latin typeface="Times New Roman" pitchFamily="18"/>
                <a:ea typeface="Microsoft YaHei" pitchFamily="2"/>
                <a:cs typeface="Mangal" pitchFamily="2"/>
              </a:rPr>
              <a:t>Rezultaty po dwóch godzinach sprzątania: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>
                <a:solidFill>
                  <a:srgbClr val="004586"/>
                </a:solidFill>
                <a:latin typeface="Times New Roman" pitchFamily="18"/>
              </a:defRPr>
            </a:pPr>
            <a:r>
              <a:rPr lang="pl-PL" sz="3600" b="1" i="0" u="none" strike="noStrike" kern="1200">
                <a:ln>
                  <a:noFill/>
                </a:ln>
                <a:solidFill>
                  <a:srgbClr val="004586"/>
                </a:solidFill>
                <a:latin typeface="Times New Roman" pitchFamily="18"/>
                <a:ea typeface="Microsoft YaHei" pitchFamily="2"/>
                <a:cs typeface="Mangal" pitchFamily="2"/>
              </a:rPr>
              <a:t>CZYSTY KRAKÓW – PEŁNE WORKI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548960" y="1440000"/>
            <a:ext cx="4451040" cy="55922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e tekstowe 2"/>
          <p:cNvSpPr txBox="1"/>
          <p:nvPr/>
        </p:nvSpPr>
        <p:spPr>
          <a:xfrm>
            <a:off x="576000" y="288000"/>
            <a:ext cx="8136243" cy="103459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>
                <a:solidFill>
                  <a:srgbClr val="004586"/>
                </a:solidFill>
                <a:latin typeface="Times New Roman" pitchFamily="18"/>
              </a:defRPr>
            </a:pPr>
            <a:r>
              <a:rPr lang="pl-PL" sz="3200" b="0" i="0" u="none" strike="noStrike" kern="1200" dirty="0">
                <a:ln>
                  <a:noFill/>
                </a:ln>
                <a:solidFill>
                  <a:srgbClr val="004586"/>
                </a:solidFill>
                <a:latin typeface="Times New Roman" pitchFamily="18"/>
                <a:ea typeface="Microsoft YaHei" pitchFamily="2"/>
                <a:cs typeface="Mangal" pitchFamily="2"/>
              </a:rPr>
              <a:t>Widać, że oprócz ciężkiej pracy, cała akcja była </a:t>
            </a:r>
            <a:endParaRPr lang="pl-PL" sz="3200" b="0" i="0" u="none" strike="noStrike" kern="1200" dirty="0" smtClean="0">
              <a:ln>
                <a:noFill/>
              </a:ln>
              <a:solidFill>
                <a:srgbClr val="004586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>
                <a:solidFill>
                  <a:srgbClr val="004586"/>
                </a:solidFill>
                <a:latin typeface="Times New Roman" pitchFamily="18"/>
              </a:defRPr>
            </a:pPr>
            <a:r>
              <a:rPr lang="pl-PL" sz="3200" b="0" i="0" u="none" strike="noStrike" kern="1200" dirty="0" smtClean="0">
                <a:ln>
                  <a:noFill/>
                </a:ln>
                <a:solidFill>
                  <a:srgbClr val="004586"/>
                </a:solidFill>
                <a:latin typeface="Times New Roman" pitchFamily="18"/>
                <a:ea typeface="Microsoft YaHei" pitchFamily="2"/>
                <a:cs typeface="Mangal" pitchFamily="2"/>
              </a:rPr>
              <a:t>wspaniałą </a:t>
            </a:r>
            <a:r>
              <a:rPr lang="pl-PL" sz="3200" b="0" i="0" u="none" strike="noStrike" kern="1200" dirty="0">
                <a:ln>
                  <a:noFill/>
                </a:ln>
                <a:solidFill>
                  <a:srgbClr val="004586"/>
                </a:solidFill>
                <a:latin typeface="Times New Roman" pitchFamily="18"/>
                <a:ea typeface="Microsoft YaHei" pitchFamily="2"/>
                <a:cs typeface="Mangal" pitchFamily="2"/>
              </a:rPr>
              <a:t>zabawą :D</a:t>
            </a: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440000" y="1440000"/>
            <a:ext cx="4392000" cy="5600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0"/>
            <a:ext cx="10080000" cy="7560000"/>
          </a:xfrm>
          <a:prstGeom prst="rect">
            <a:avLst/>
          </a:prstGeom>
          <a:solidFill>
            <a:srgbClr val="CFE7F5"/>
          </a:solidFill>
          <a:ln w="0">
            <a:solidFill>
              <a:srgbClr val="FFFFCC"/>
            </a:solidFill>
            <a:prstDash val="solid"/>
          </a:ln>
          <a:effectLst>
            <a:outerShdw dist="101823" dir="2700000" algn="tl">
              <a:srgbClr val="808080"/>
            </a:outerShdw>
          </a:effectLst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20000" y="576000"/>
            <a:ext cx="4104000" cy="6479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256000" y="576000"/>
            <a:ext cx="4104000" cy="64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0"/>
            <a:ext cx="10080000" cy="7560000"/>
          </a:xfrm>
          <a:prstGeom prst="rect">
            <a:avLst/>
          </a:prstGeom>
          <a:solidFill>
            <a:srgbClr val="CFE7F5"/>
          </a:solidFill>
          <a:ln w="0">
            <a:solidFill>
              <a:srgbClr val="FFFFCC"/>
            </a:solidFill>
            <a:prstDash val="solid"/>
          </a:ln>
          <a:effectLst>
            <a:outerShdw dist="101823" dir="2700000" algn="tl">
              <a:srgbClr val="808080"/>
            </a:outerShdw>
          </a:effectLst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48000" y="360000"/>
            <a:ext cx="4176000" cy="67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256000" y="432000"/>
            <a:ext cx="4248000" cy="66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0"/>
            <a:ext cx="10008000" cy="7488000"/>
          </a:xfrm>
          <a:prstGeom prst="rect">
            <a:avLst/>
          </a:prstGeom>
          <a:solidFill>
            <a:srgbClr val="CFE7F5"/>
          </a:solidFill>
          <a:ln w="0">
            <a:solidFill>
              <a:srgbClr val="FFFFCC"/>
            </a:solidFill>
            <a:prstDash val="solid"/>
          </a:ln>
          <a:effectLst>
            <a:outerShdw dist="101823" dir="2700000" algn="tl">
              <a:srgbClr val="808080"/>
            </a:outerShdw>
          </a:effectLst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32359" y="342360"/>
            <a:ext cx="9143640" cy="6857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0"/>
            <a:ext cx="10080000" cy="7560000"/>
          </a:xfrm>
          <a:prstGeom prst="rect">
            <a:avLst/>
          </a:prstGeom>
          <a:solidFill>
            <a:srgbClr val="CFE7F5"/>
          </a:solidFill>
          <a:ln w="0">
            <a:solidFill>
              <a:srgbClr val="FFFFCC"/>
            </a:solidFill>
            <a:prstDash val="solid"/>
          </a:ln>
          <a:effectLst>
            <a:outerShdw dist="101823" dir="2700000" algn="tl">
              <a:srgbClr val="808080"/>
            </a:outerShdw>
          </a:effectLst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76000" y="360000"/>
            <a:ext cx="9143640" cy="6857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0"/>
            <a:ext cx="10080000" cy="7488000"/>
          </a:xfrm>
          <a:prstGeom prst="rect">
            <a:avLst/>
          </a:prstGeom>
          <a:solidFill>
            <a:srgbClr val="CFE7F5"/>
          </a:solidFill>
          <a:ln w="0">
            <a:solidFill>
              <a:srgbClr val="FFFFCC"/>
            </a:solidFill>
            <a:prstDash val="solid"/>
          </a:ln>
          <a:effectLst>
            <a:outerShdw dist="101823" dir="2700000" algn="tl">
              <a:srgbClr val="808080"/>
            </a:outerShdw>
          </a:effectLst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728000" y="2664000"/>
            <a:ext cx="7343999" cy="7092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400" b="1">
                <a:solidFill>
                  <a:srgbClr val="004586"/>
                </a:solidFill>
                <a:latin typeface="Times New Roman" pitchFamily="18"/>
              </a:defRPr>
            </a:pPr>
            <a:r>
              <a:rPr lang="pl-PL" sz="4400" b="1" i="0" u="none" strike="noStrike" kern="1200">
                <a:ln>
                  <a:noFill/>
                </a:ln>
                <a:solidFill>
                  <a:srgbClr val="004586"/>
                </a:solidFill>
                <a:latin typeface="Times New Roman" pitchFamily="18"/>
                <a:ea typeface="Microsoft YaHei" pitchFamily="2"/>
                <a:cs typeface="Mangal" pitchFamily="2"/>
              </a:rPr>
              <a:t>Dziękuję, za uwagę.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5328000" y="5256000"/>
            <a:ext cx="4248000" cy="83411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00">
                <a:solidFill>
                  <a:srgbClr val="004586"/>
                </a:solidFill>
                <a:latin typeface="Times New Roman" pitchFamily="18"/>
              </a:defRPr>
            </a:pPr>
            <a:r>
              <a:rPr lang="pl-PL" sz="2600" b="0" i="0" u="none" strike="noStrike" kern="1200">
                <a:ln>
                  <a:noFill/>
                </a:ln>
                <a:solidFill>
                  <a:srgbClr val="004586"/>
                </a:solidFill>
                <a:latin typeface="Times New Roman" pitchFamily="18"/>
                <a:ea typeface="Microsoft YaHei" pitchFamily="2"/>
                <a:cs typeface="Mangal" pitchFamily="2"/>
              </a:rPr>
              <a:t>Wykonała: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00">
                <a:solidFill>
                  <a:srgbClr val="004586"/>
                </a:solidFill>
                <a:latin typeface="Times New Roman" pitchFamily="18"/>
              </a:defRPr>
            </a:pPr>
            <a:r>
              <a:rPr lang="pl-PL" sz="2600" b="0" i="0" u="none" strike="noStrike" kern="1200">
                <a:ln>
                  <a:noFill/>
                </a:ln>
                <a:solidFill>
                  <a:srgbClr val="004586"/>
                </a:solidFill>
                <a:latin typeface="Times New Roman" pitchFamily="18"/>
                <a:ea typeface="Microsoft YaHei" pitchFamily="2"/>
                <a:cs typeface="Mangal" pitchFamily="2"/>
              </a:rPr>
              <a:t>Magdalena Kuras kl. 1 „i”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296000" y="-288000"/>
            <a:ext cx="8038080" cy="74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e tekstowe 2"/>
          <p:cNvSpPr txBox="1"/>
          <p:nvPr/>
        </p:nvSpPr>
        <p:spPr>
          <a:xfrm>
            <a:off x="2592000" y="1296000"/>
            <a:ext cx="5544000" cy="45543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/>
            </a:pPr>
            <a:endParaRPr lang="pl-PL" sz="2800" b="1" i="0" u="none" strike="noStrike" kern="1200" dirty="0">
              <a:ln>
                <a:noFill/>
              </a:ln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/>
            </a:pPr>
            <a:r>
              <a:rPr lang="pl-PL" sz="3200" b="1" i="0" u="none" strike="noStrike" kern="1200" dirty="0">
                <a:ln>
                  <a:noFill/>
                </a:ln>
                <a:latin typeface="Times New Roman" pitchFamily="18"/>
                <a:ea typeface="Microsoft YaHei" pitchFamily="2"/>
                <a:cs typeface="Mangal" pitchFamily="2"/>
              </a:rPr>
              <a:t>18 września uczniowie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/>
            </a:pPr>
            <a:r>
              <a:rPr lang="pl-PL" sz="3200" b="1" i="0" u="none" strike="noStrike" kern="1200" dirty="0">
                <a:ln>
                  <a:noFill/>
                </a:ln>
                <a:latin typeface="Times New Roman" pitchFamily="18"/>
                <a:ea typeface="Microsoft YaHei" pitchFamily="2"/>
                <a:cs typeface="Mangal" pitchFamily="2"/>
              </a:rPr>
              <a:t>klasy 1 „i” </a:t>
            </a:r>
            <a:endParaRPr lang="pl-PL" sz="3200" b="1" i="0" u="none" strike="noStrike" kern="1200" dirty="0" smtClean="0">
              <a:ln>
                <a:noFill/>
              </a:ln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/>
            </a:pPr>
            <a:r>
              <a:rPr lang="pl-PL" sz="3200" b="1" i="0" u="none" strike="noStrike" kern="1200" dirty="0" smtClean="0">
                <a:ln>
                  <a:noFill/>
                </a:ln>
                <a:latin typeface="Times New Roman" pitchFamily="18"/>
                <a:ea typeface="Microsoft YaHei" pitchFamily="2"/>
                <a:cs typeface="Mangal" pitchFamily="2"/>
              </a:rPr>
              <a:t>II </a:t>
            </a:r>
            <a:r>
              <a:rPr lang="pl-PL" sz="3200" b="1" i="0" u="none" strike="noStrike" kern="1200" dirty="0">
                <a:ln>
                  <a:noFill/>
                </a:ln>
                <a:latin typeface="Times New Roman" pitchFamily="18"/>
                <a:ea typeface="Microsoft YaHei" pitchFamily="2"/>
                <a:cs typeface="Mangal" pitchFamily="2"/>
              </a:rPr>
              <a:t>Liceum Ogólnokształcącego </a:t>
            </a:r>
            <a:endParaRPr lang="pl-PL" sz="3200" b="1" i="0" u="none" strike="noStrike" kern="1200" dirty="0" smtClean="0">
              <a:ln>
                <a:noFill/>
              </a:ln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/>
            </a:pPr>
            <a:r>
              <a:rPr lang="pl-PL" sz="3200" b="1" i="0" u="none" strike="noStrike" kern="1200" dirty="0" smtClean="0">
                <a:ln>
                  <a:noFill/>
                </a:ln>
                <a:latin typeface="Times New Roman" pitchFamily="18"/>
                <a:ea typeface="Microsoft YaHei" pitchFamily="2"/>
                <a:cs typeface="Mangal" pitchFamily="2"/>
              </a:rPr>
              <a:t>im</a:t>
            </a:r>
            <a:r>
              <a:rPr lang="pl-PL" sz="3200" b="1" i="0" u="none" strike="noStrike" kern="1200" dirty="0">
                <a:ln>
                  <a:noFill/>
                </a:ln>
                <a:latin typeface="Times New Roman" pitchFamily="18"/>
                <a:ea typeface="Microsoft YaHei" pitchFamily="2"/>
                <a:cs typeface="Mangal" pitchFamily="2"/>
              </a:rPr>
              <a:t>. Króla Jana III Sobieskiego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/>
            </a:pPr>
            <a:r>
              <a:rPr lang="pl-PL" sz="3200" b="1" i="0" u="none" strike="noStrike" kern="1200" dirty="0">
                <a:ln>
                  <a:noFill/>
                </a:ln>
                <a:latin typeface="Times New Roman" pitchFamily="18"/>
                <a:ea typeface="Microsoft YaHei" pitchFamily="2"/>
                <a:cs typeface="Mangal" pitchFamily="2"/>
              </a:rPr>
              <a:t>  w Krakowie </a:t>
            </a:r>
            <a:r>
              <a:rPr lang="pl-PL" sz="3200" b="1" i="0" u="none" strike="noStrike" kern="1200" dirty="0" smtClean="0">
                <a:ln>
                  <a:noFill/>
                </a:ln>
                <a:latin typeface="Times New Roman" pitchFamily="18"/>
                <a:ea typeface="Microsoft YaHei" pitchFamily="2"/>
                <a:cs typeface="Mangal" pitchFamily="2"/>
              </a:rPr>
              <a:t>uczestniczyli w </a:t>
            </a:r>
            <a:r>
              <a:rPr lang="pl-PL" sz="3200" b="1" i="0" u="none" strike="noStrike" kern="1200" dirty="0">
                <a:ln>
                  <a:noFill/>
                </a:ln>
                <a:latin typeface="Times New Roman" pitchFamily="18"/>
                <a:ea typeface="Microsoft YaHei" pitchFamily="2"/>
                <a:cs typeface="Mangal" pitchFamily="2"/>
              </a:rPr>
              <a:t>akcji </a:t>
            </a:r>
            <a:endParaRPr lang="pl-PL" sz="3200" b="1" i="0" u="none" strike="noStrike" kern="1200" dirty="0" smtClean="0">
              <a:ln>
                <a:noFill/>
              </a:ln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/>
            </a:pPr>
            <a:r>
              <a:rPr lang="pl-PL" sz="3200" b="1" i="0" u="none" strike="noStrike" kern="1200" dirty="0" smtClean="0">
                <a:ln>
                  <a:noFill/>
                </a:ln>
                <a:latin typeface="Times New Roman" pitchFamily="18"/>
                <a:ea typeface="Microsoft YaHei" pitchFamily="2"/>
                <a:cs typeface="Mangal" pitchFamily="2"/>
              </a:rPr>
              <a:t> ekologicznej „Sprzątanie świata</a:t>
            </a:r>
            <a:r>
              <a:rPr lang="pl-PL" sz="3200" b="1" i="0" u="none" strike="noStrike" kern="1200" dirty="0">
                <a:ln>
                  <a:noFill/>
                </a:ln>
                <a:latin typeface="Times New Roman" pitchFamily="18"/>
                <a:ea typeface="Microsoft YaHei" pitchFamily="2"/>
                <a:cs typeface="Mangal" pitchFamily="2"/>
              </a:rPr>
              <a:t>”. </a:t>
            </a:r>
            <a:endParaRPr lang="pl-PL" sz="3200" b="1" i="0" u="none" strike="noStrike" kern="1200" dirty="0" smtClean="0">
              <a:ln>
                <a:noFill/>
              </a:ln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/>
            </a:pPr>
            <a:r>
              <a:rPr lang="pl-PL" sz="3200" b="1" i="0" u="none" strike="noStrike" kern="1200" dirty="0" smtClean="0">
                <a:ln>
                  <a:noFill/>
                </a:ln>
                <a:latin typeface="Times New Roman" pitchFamily="18"/>
                <a:ea typeface="Microsoft YaHei" pitchFamily="2"/>
                <a:cs typeface="Mangal" pitchFamily="2"/>
              </a:rPr>
              <a:t>Podzieleni </a:t>
            </a:r>
            <a:r>
              <a:rPr lang="pl-PL" sz="3200" b="1" i="0" u="none" strike="noStrike" kern="1200" dirty="0">
                <a:ln>
                  <a:noFill/>
                </a:ln>
                <a:latin typeface="Times New Roman" pitchFamily="18"/>
                <a:ea typeface="Microsoft YaHei" pitchFamily="2"/>
                <a:cs typeface="Mangal" pitchFamily="2"/>
              </a:rPr>
              <a:t>na grupy </a:t>
            </a:r>
            <a:endParaRPr lang="pl-PL" sz="3200" b="1" i="0" u="none" strike="noStrike" kern="1200" dirty="0" smtClean="0">
              <a:ln>
                <a:noFill/>
              </a:ln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/>
            </a:pPr>
            <a:r>
              <a:rPr lang="pl-PL" sz="3200" b="1" i="0" u="none" strike="noStrike" kern="1200" dirty="0" smtClean="0">
                <a:ln>
                  <a:noFill/>
                </a:ln>
                <a:latin typeface="Times New Roman" pitchFamily="18"/>
                <a:ea typeface="Microsoft YaHei" pitchFamily="2"/>
                <a:cs typeface="Mangal" pitchFamily="2"/>
              </a:rPr>
              <a:t>ruszyli </a:t>
            </a:r>
            <a:r>
              <a:rPr lang="pl-PL" sz="3200" b="1" i="0" u="none" strike="noStrike" kern="1200" dirty="0">
                <a:ln>
                  <a:noFill/>
                </a:ln>
                <a:latin typeface="Times New Roman" pitchFamily="18"/>
                <a:ea typeface="Microsoft YaHei" pitchFamily="2"/>
                <a:cs typeface="Mangal" pitchFamily="2"/>
              </a:rPr>
              <a:t>ulicami </a:t>
            </a:r>
            <a:endParaRPr lang="pl-PL" sz="3200" b="1" i="0" u="none" strike="noStrike" kern="1200" dirty="0" smtClean="0">
              <a:ln>
                <a:noFill/>
              </a:ln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/>
            </a:pPr>
            <a:r>
              <a:rPr lang="pl-PL" sz="3200" b="1" i="0" u="none" strike="noStrike" kern="1200" dirty="0" smtClean="0">
                <a:ln>
                  <a:noFill/>
                </a:ln>
                <a:latin typeface="Times New Roman" pitchFamily="18"/>
                <a:ea typeface="Microsoft YaHei" pitchFamily="2"/>
                <a:cs typeface="Mangal" pitchFamily="2"/>
              </a:rPr>
              <a:t>Krakowa</a:t>
            </a:r>
            <a:r>
              <a:rPr lang="pl-PL" sz="3200" b="1" i="0" u="none" strike="noStrike" kern="1200" dirty="0">
                <a:ln>
                  <a:noFill/>
                </a:ln>
                <a:latin typeface="Times New Roman" pitchFamily="18"/>
                <a:ea typeface="Microsoft YaHei" pitchFamily="2"/>
                <a:cs typeface="Mangal" pitchFamily="2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16000" y="432000"/>
            <a:ext cx="9635040" cy="60202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2800" b="0" i="0" u="none" strike="noStrike" kern="1200" dirty="0">
                <a:ln>
                  <a:noFill/>
                </a:ln>
                <a:solidFill>
                  <a:srgbClr val="004586"/>
                </a:solidFill>
                <a:latin typeface="Times New Roman" pitchFamily="18"/>
                <a:ea typeface="Microsoft YaHei" pitchFamily="2"/>
                <a:cs typeface="Mangal" pitchFamily="2"/>
              </a:rPr>
              <a:t>Akcja ma na celu budzenie i </a:t>
            </a:r>
            <a:r>
              <a:rPr lang="pl-PL" sz="2800" b="1" i="0" u="none" strike="noStrike" kern="1200" dirty="0" smtClean="0">
                <a:ln>
                  <a:noFill/>
                </a:ln>
                <a:solidFill>
                  <a:srgbClr val="004586"/>
                </a:solidFill>
                <a:latin typeface="Times New Roman" pitchFamily="18"/>
                <a:ea typeface="Microsoft YaHei" pitchFamily="2"/>
                <a:cs typeface="Mangal" pitchFamily="2"/>
              </a:rPr>
              <a:t>wzmacnianie świadomości 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2800" b="1" i="0" u="none" strike="noStrike" kern="1200" dirty="0" smtClean="0">
                <a:ln>
                  <a:noFill/>
                </a:ln>
                <a:solidFill>
                  <a:srgbClr val="004586"/>
                </a:solidFill>
                <a:latin typeface="Times New Roman" pitchFamily="18"/>
                <a:ea typeface="Microsoft YaHei" pitchFamily="2"/>
                <a:cs typeface="Mangal" pitchFamily="2"/>
              </a:rPr>
              <a:t>Ekologicznej</a:t>
            </a:r>
            <a:r>
              <a:rPr lang="pl-PL" sz="2800" b="1" dirty="0" smtClean="0">
                <a:solidFill>
                  <a:srgbClr val="004586"/>
                </a:solidFill>
                <a:latin typeface="Times New Roman" pitchFamily="18"/>
                <a:ea typeface="Microsoft YaHei" pitchFamily="2"/>
                <a:cs typeface="Mangal" pitchFamily="2"/>
              </a:rPr>
              <a:t> </a:t>
            </a:r>
            <a:r>
              <a:rPr lang="pl-PL" sz="2800" b="0" i="0" u="none" strike="noStrike" kern="1200" dirty="0" smtClean="0">
                <a:ln>
                  <a:noFill/>
                </a:ln>
                <a:solidFill>
                  <a:srgbClr val="004586"/>
                </a:solidFill>
                <a:latin typeface="Times New Roman" pitchFamily="18"/>
                <a:ea typeface="Microsoft YaHei" pitchFamily="2"/>
                <a:cs typeface="Mangal" pitchFamily="2"/>
              </a:rPr>
              <a:t>uczniów </a:t>
            </a:r>
            <a:r>
              <a:rPr lang="pl-PL" sz="2800" b="0" i="0" u="none" strike="noStrike" kern="1200" dirty="0">
                <a:ln>
                  <a:noFill/>
                </a:ln>
                <a:solidFill>
                  <a:srgbClr val="004586"/>
                </a:solidFill>
                <a:latin typeface="Times New Roman" pitchFamily="18"/>
                <a:ea typeface="Microsoft YaHei" pitchFamily="2"/>
                <a:cs typeface="Mangal" pitchFamily="2"/>
              </a:rPr>
              <a:t>oraz</a:t>
            </a:r>
            <a:r>
              <a:rPr lang="pl-PL" sz="2800" b="1" i="0" u="none" strike="noStrike" kern="1200" dirty="0">
                <a:ln>
                  <a:noFill/>
                </a:ln>
                <a:solidFill>
                  <a:srgbClr val="004586"/>
                </a:solidFill>
                <a:latin typeface="Times New Roman" pitchFamily="18"/>
                <a:ea typeface="Microsoft YaHei" pitchFamily="2"/>
                <a:cs typeface="Mangal" pitchFamily="2"/>
              </a:rPr>
              <a:t> </a:t>
            </a:r>
            <a:r>
              <a:rPr lang="pl-PL" sz="2800" b="1" i="0" u="none" strike="noStrike" kern="1200" dirty="0" smtClean="0">
                <a:ln>
                  <a:noFill/>
                </a:ln>
                <a:solidFill>
                  <a:srgbClr val="004586"/>
                </a:solidFill>
                <a:latin typeface="Times New Roman" pitchFamily="18"/>
                <a:ea typeface="Microsoft YaHei" pitchFamily="2"/>
                <a:cs typeface="Mangal" pitchFamily="2"/>
              </a:rPr>
              <a:t>odpowiedzialności </a:t>
            </a:r>
            <a:r>
              <a:rPr lang="pl-PL" sz="2800" b="1" i="0" u="none" strike="noStrike" kern="1200" dirty="0">
                <a:ln>
                  <a:noFill/>
                </a:ln>
                <a:solidFill>
                  <a:srgbClr val="004586"/>
                </a:solidFill>
                <a:latin typeface="Times New Roman" pitchFamily="18"/>
                <a:ea typeface="Microsoft YaHei" pitchFamily="2"/>
                <a:cs typeface="Mangal" pitchFamily="2"/>
              </a:rPr>
              <a:t>za środowisko </a:t>
            </a:r>
            <a:endParaRPr lang="pl-PL" sz="2800" b="1" i="0" u="none" strike="noStrike" kern="1200" dirty="0" smtClean="0">
              <a:ln>
                <a:noFill/>
              </a:ln>
              <a:solidFill>
                <a:srgbClr val="004586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2800" b="1" i="0" u="none" strike="noStrike" kern="1200" dirty="0" smtClean="0">
                <a:ln>
                  <a:noFill/>
                </a:ln>
                <a:solidFill>
                  <a:srgbClr val="004586"/>
                </a:solidFill>
                <a:latin typeface="Times New Roman" pitchFamily="18"/>
                <a:ea typeface="Microsoft YaHei" pitchFamily="2"/>
                <a:cs typeface="Mangal" pitchFamily="2"/>
              </a:rPr>
              <a:t>naturalne</a:t>
            </a:r>
            <a:r>
              <a:rPr lang="pl-PL" sz="2800" b="0" i="0" u="none" strike="noStrike" kern="1200" dirty="0">
                <a:ln>
                  <a:noFill/>
                </a:ln>
                <a:solidFill>
                  <a:srgbClr val="004586"/>
                </a:solidFill>
                <a:latin typeface="Times New Roman" pitchFamily="18"/>
                <a:ea typeface="Microsoft YaHei" pitchFamily="2"/>
                <a:cs typeface="Mangal" pitchFamily="2"/>
              </a:rPr>
              <a:t>. </a:t>
            </a:r>
            <a:r>
              <a:rPr lang="pl-PL" sz="2800" b="0" i="0" u="none" strike="noStrike" kern="1200" dirty="0" smtClean="0">
                <a:ln>
                  <a:noFill/>
                </a:ln>
                <a:solidFill>
                  <a:srgbClr val="004586"/>
                </a:solidFill>
                <a:latin typeface="Times New Roman" pitchFamily="18"/>
                <a:ea typeface="Microsoft YaHei" pitchFamily="2"/>
                <a:cs typeface="Mangal" pitchFamily="2"/>
              </a:rPr>
              <a:t>Jej </a:t>
            </a:r>
            <a:r>
              <a:rPr lang="pl-PL" sz="2800" b="0" i="0" u="none" strike="noStrike" kern="1200" dirty="0">
                <a:ln>
                  <a:noFill/>
                </a:ln>
                <a:solidFill>
                  <a:srgbClr val="004586"/>
                </a:solidFill>
                <a:latin typeface="Times New Roman" pitchFamily="18"/>
                <a:ea typeface="Microsoft YaHei" pitchFamily="2"/>
                <a:cs typeface="Mangal" pitchFamily="2"/>
              </a:rPr>
              <a:t>ideą jest edukacja na rzecz zrównoważonego </a:t>
            </a:r>
            <a:endParaRPr lang="pl-PL" sz="2800" b="0" i="0" u="none" strike="noStrike" kern="1200" dirty="0" smtClean="0">
              <a:ln>
                <a:noFill/>
              </a:ln>
              <a:solidFill>
                <a:srgbClr val="004586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2800" b="0" i="0" u="none" strike="noStrike" kern="1200" dirty="0" smtClean="0">
                <a:ln>
                  <a:noFill/>
                </a:ln>
                <a:solidFill>
                  <a:srgbClr val="004586"/>
                </a:solidFill>
                <a:latin typeface="Times New Roman" pitchFamily="18"/>
                <a:ea typeface="Microsoft YaHei" pitchFamily="2"/>
                <a:cs typeface="Mangal" pitchFamily="2"/>
              </a:rPr>
              <a:t>rozwoju</a:t>
            </a:r>
            <a:r>
              <a:rPr lang="pl-PL" sz="2800" b="0" i="0" u="none" strike="noStrike" kern="1200" dirty="0">
                <a:ln>
                  <a:noFill/>
                </a:ln>
                <a:solidFill>
                  <a:srgbClr val="004586"/>
                </a:solidFill>
                <a:latin typeface="Times New Roman" pitchFamily="18"/>
                <a:ea typeface="Microsoft YaHei" pitchFamily="2"/>
                <a:cs typeface="Mangal" pitchFamily="2"/>
              </a:rPr>
              <a:t>, </a:t>
            </a:r>
            <a:r>
              <a:rPr lang="pl-PL" sz="2800" b="0" i="0" u="none" strike="noStrike" kern="1200" dirty="0" smtClean="0">
                <a:ln>
                  <a:noFill/>
                </a:ln>
                <a:solidFill>
                  <a:srgbClr val="004586"/>
                </a:solidFill>
                <a:latin typeface="Times New Roman" pitchFamily="18"/>
                <a:ea typeface="Microsoft YaHei" pitchFamily="2"/>
                <a:cs typeface="Mangal" pitchFamily="2"/>
              </a:rPr>
              <a:t>poszanowania </a:t>
            </a:r>
            <a:r>
              <a:rPr lang="pl-PL" sz="2800" b="0" i="0" u="none" strike="noStrike" kern="1200" dirty="0">
                <a:ln>
                  <a:noFill/>
                </a:ln>
                <a:solidFill>
                  <a:srgbClr val="004586"/>
                </a:solidFill>
                <a:latin typeface="Times New Roman" pitchFamily="18"/>
                <a:ea typeface="Microsoft YaHei" pitchFamily="2"/>
                <a:cs typeface="Mangal" pitchFamily="2"/>
              </a:rPr>
              <a:t>zasobów naturalnych </a:t>
            </a:r>
            <a:endParaRPr lang="pl-PL" sz="2800" b="0" i="0" u="none" strike="noStrike" kern="1200" dirty="0" smtClean="0">
              <a:ln>
                <a:noFill/>
              </a:ln>
              <a:solidFill>
                <a:srgbClr val="004586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2800" b="0" i="0" u="none" strike="noStrike" kern="1200" dirty="0" smtClean="0">
                <a:ln>
                  <a:noFill/>
                </a:ln>
                <a:solidFill>
                  <a:srgbClr val="004586"/>
                </a:solidFill>
                <a:latin typeface="Times New Roman" pitchFamily="18"/>
                <a:ea typeface="Microsoft YaHei" pitchFamily="2"/>
                <a:cs typeface="Mangal" pitchFamily="2"/>
              </a:rPr>
              <a:t>oraz </a:t>
            </a:r>
            <a:r>
              <a:rPr lang="pl-PL" sz="2800" b="0" i="0" u="none" strike="noStrike" kern="1200" dirty="0">
                <a:ln>
                  <a:noFill/>
                </a:ln>
                <a:solidFill>
                  <a:srgbClr val="004586"/>
                </a:solidFill>
                <a:latin typeface="Times New Roman" pitchFamily="18"/>
                <a:ea typeface="Microsoft YaHei" pitchFamily="2"/>
                <a:cs typeface="Mangal" pitchFamily="2"/>
              </a:rPr>
              <a:t>racjonalnej gospodarki </a:t>
            </a:r>
            <a:r>
              <a:rPr lang="pl-PL" sz="3200" b="0" i="0" u="none" strike="noStrike" kern="1200" dirty="0">
                <a:ln>
                  <a:noFill/>
                </a:ln>
                <a:solidFill>
                  <a:srgbClr val="004586"/>
                </a:solidFill>
                <a:latin typeface="Times New Roman" pitchFamily="18"/>
                <a:ea typeface="Microsoft YaHei" pitchFamily="2"/>
                <a:cs typeface="Mangal" pitchFamily="2"/>
              </a:rPr>
              <a:t>odpadami.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3200" b="0" i="0" u="none" strike="noStrike" kern="1200" dirty="0">
              <a:ln>
                <a:noFill/>
              </a:ln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3200" b="0" i="0" u="none" strike="noStrike" kern="1200" dirty="0">
              <a:ln>
                <a:noFill/>
              </a:ln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3200" b="0" i="0" u="none" strike="noStrike" kern="1200" dirty="0">
              <a:ln>
                <a:noFill/>
              </a:ln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07999" y="3168000"/>
            <a:ext cx="8136000" cy="410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32000" y="402120"/>
            <a:ext cx="9278280" cy="68619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3200" b="0" i="0" u="none" strike="noStrike" kern="1200" dirty="0">
                <a:ln>
                  <a:noFill/>
                </a:ln>
                <a:solidFill>
                  <a:srgbClr val="004586"/>
                </a:solidFill>
                <a:latin typeface="Times New Roman" pitchFamily="18"/>
                <a:ea typeface="Microsoft YaHei" pitchFamily="2"/>
                <a:cs typeface="Mangal" pitchFamily="2"/>
              </a:rPr>
              <a:t>Co roku zbiera się setki ton </a:t>
            </a:r>
            <a:r>
              <a:rPr lang="pl-PL" sz="3200" b="0" i="0" u="none" strike="noStrike" kern="1200" dirty="0" smtClean="0">
                <a:ln>
                  <a:noFill/>
                </a:ln>
                <a:solidFill>
                  <a:srgbClr val="004586"/>
                </a:solidFill>
                <a:latin typeface="Times New Roman" pitchFamily="18"/>
                <a:ea typeface="Microsoft YaHei" pitchFamily="2"/>
                <a:cs typeface="Mangal" pitchFamily="2"/>
              </a:rPr>
              <a:t>śmieci-liczba </a:t>
            </a:r>
            <a:r>
              <a:rPr lang="pl-PL" sz="3200" b="0" i="0" u="none" strike="noStrike" kern="1200" dirty="0">
                <a:ln>
                  <a:noFill/>
                </a:ln>
                <a:solidFill>
                  <a:srgbClr val="004586"/>
                </a:solidFill>
                <a:latin typeface="Times New Roman" pitchFamily="18"/>
                <a:ea typeface="Microsoft YaHei" pitchFamily="2"/>
                <a:cs typeface="Mangal" pitchFamily="2"/>
              </a:rPr>
              <a:t>ich nie maleje. </a:t>
            </a:r>
            <a:endParaRPr lang="pl-PL" sz="3200" b="0" i="0" u="none" strike="noStrike" kern="1200" dirty="0" smtClean="0">
              <a:ln>
                <a:noFill/>
              </a:ln>
              <a:solidFill>
                <a:srgbClr val="004586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3200" b="0" i="0" u="none" strike="noStrike" kern="1200" dirty="0" smtClean="0">
                <a:ln>
                  <a:noFill/>
                </a:ln>
                <a:solidFill>
                  <a:srgbClr val="004586"/>
                </a:solidFill>
                <a:latin typeface="Times New Roman" pitchFamily="18"/>
                <a:ea typeface="Microsoft YaHei" pitchFamily="2"/>
                <a:cs typeface="Mangal" pitchFamily="2"/>
              </a:rPr>
              <a:t>Na </a:t>
            </a:r>
            <a:r>
              <a:rPr lang="pl-PL" sz="3200" b="0" i="0" u="none" strike="noStrike" kern="1200" dirty="0">
                <a:ln>
                  <a:noFill/>
                </a:ln>
                <a:solidFill>
                  <a:srgbClr val="004586"/>
                </a:solidFill>
                <a:latin typeface="Times New Roman" pitchFamily="18"/>
                <a:ea typeface="Microsoft YaHei" pitchFamily="2"/>
                <a:cs typeface="Mangal" pitchFamily="2"/>
              </a:rPr>
              <a:t>miejsce </a:t>
            </a:r>
            <a:r>
              <a:rPr lang="pl-PL" sz="3200" b="0" i="0" u="none" strike="noStrike" kern="1200" dirty="0" smtClean="0">
                <a:ln>
                  <a:noFill/>
                </a:ln>
                <a:solidFill>
                  <a:srgbClr val="004586"/>
                </a:solidFill>
                <a:latin typeface="Times New Roman" pitchFamily="18"/>
                <a:ea typeface="Microsoft YaHei" pitchFamily="2"/>
                <a:cs typeface="Mangal" pitchFamily="2"/>
              </a:rPr>
              <a:t>zebranych wyrzucane </a:t>
            </a:r>
            <a:r>
              <a:rPr lang="pl-PL" sz="3200" b="0" i="0" u="none" strike="noStrike" kern="1200" dirty="0">
                <a:ln>
                  <a:noFill/>
                </a:ln>
                <a:solidFill>
                  <a:srgbClr val="004586"/>
                </a:solidFill>
                <a:latin typeface="Times New Roman" pitchFamily="18"/>
                <a:ea typeface="Microsoft YaHei" pitchFamily="2"/>
                <a:cs typeface="Mangal" pitchFamily="2"/>
              </a:rPr>
              <a:t>są nowe.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3200" b="0" i="0" u="none" strike="noStrike" kern="1200" dirty="0">
              <a:ln>
                <a:noFill/>
              </a:ln>
              <a:solidFill>
                <a:srgbClr val="004586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3200" b="0" i="0" u="none" strike="noStrike" kern="1200" dirty="0">
              <a:ln>
                <a:noFill/>
              </a:ln>
              <a:solidFill>
                <a:srgbClr val="004586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3200" b="0" i="0" u="none" strike="noStrike" kern="1200" dirty="0">
              <a:ln>
                <a:noFill/>
              </a:ln>
              <a:solidFill>
                <a:srgbClr val="004586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3200" b="0" i="0" u="none" strike="noStrike" kern="1200" dirty="0">
              <a:ln>
                <a:noFill/>
              </a:ln>
              <a:solidFill>
                <a:srgbClr val="004586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3200" b="0" i="0" u="none" strike="noStrike" kern="1200" dirty="0">
              <a:ln>
                <a:noFill/>
              </a:ln>
              <a:solidFill>
                <a:srgbClr val="004586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3200" b="0" i="0" u="none" strike="noStrike" kern="1200" dirty="0">
              <a:ln>
                <a:noFill/>
              </a:ln>
              <a:solidFill>
                <a:srgbClr val="004586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3200" b="0" i="0" u="none" strike="noStrike" kern="1200" dirty="0">
              <a:ln>
                <a:noFill/>
              </a:ln>
              <a:solidFill>
                <a:srgbClr val="004586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3200" b="0" i="0" u="none" strike="noStrike" kern="1200" dirty="0">
              <a:ln>
                <a:noFill/>
              </a:ln>
              <a:solidFill>
                <a:srgbClr val="004586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3200" b="0" i="0" u="none" strike="noStrike" kern="1200" dirty="0">
                <a:ln>
                  <a:noFill/>
                </a:ln>
                <a:solidFill>
                  <a:srgbClr val="004586"/>
                </a:solidFill>
                <a:latin typeface="Times New Roman" pitchFamily="18"/>
                <a:ea typeface="Microsoft YaHei" pitchFamily="2"/>
                <a:cs typeface="Mangal" pitchFamily="2"/>
              </a:rPr>
              <a:t> </a:t>
            </a:r>
            <a:r>
              <a:rPr lang="pl-PL" sz="2800" b="0" i="0" u="none" strike="noStrike" kern="1200" dirty="0">
                <a:ln>
                  <a:noFill/>
                </a:ln>
                <a:solidFill>
                  <a:srgbClr val="004586"/>
                </a:solidFill>
                <a:latin typeface="Times New Roman" pitchFamily="18"/>
                <a:ea typeface="Microsoft YaHei" pitchFamily="2"/>
                <a:cs typeface="Mangal" pitchFamily="2"/>
              </a:rPr>
              <a:t>Rozwiązaniem problemu jest coroczna </a:t>
            </a:r>
            <a:r>
              <a:rPr lang="pl-PL" sz="2800" b="0" i="0" u="none" strike="noStrike" kern="1200" dirty="0" smtClean="0">
                <a:ln>
                  <a:noFill/>
                </a:ln>
                <a:solidFill>
                  <a:srgbClr val="004586"/>
                </a:solidFill>
                <a:latin typeface="Times New Roman" pitchFamily="18"/>
                <a:ea typeface="Microsoft YaHei" pitchFamily="2"/>
                <a:cs typeface="Mangal" pitchFamily="2"/>
              </a:rPr>
              <a:t>zbiórka </a:t>
            </a:r>
            <a:r>
              <a:rPr lang="pl-PL" sz="2800" b="0" i="0" u="none" strike="noStrike" kern="1200" dirty="0">
                <a:ln>
                  <a:noFill/>
                </a:ln>
                <a:solidFill>
                  <a:srgbClr val="004586"/>
                </a:solidFill>
                <a:latin typeface="Times New Roman" pitchFamily="18"/>
                <a:ea typeface="Microsoft YaHei" pitchFamily="2"/>
                <a:cs typeface="Mangal" pitchFamily="2"/>
              </a:rPr>
              <a:t>śmieci </a:t>
            </a:r>
            <a:endParaRPr lang="pl-PL" sz="2800" b="0" i="0" u="none" strike="noStrike" kern="1200" dirty="0" smtClean="0">
              <a:ln>
                <a:noFill/>
              </a:ln>
              <a:solidFill>
                <a:srgbClr val="004586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2800" b="0" i="0" u="none" strike="noStrike" kern="1200" dirty="0" smtClean="0">
                <a:ln>
                  <a:noFill/>
                </a:ln>
                <a:solidFill>
                  <a:srgbClr val="004586"/>
                </a:solidFill>
                <a:latin typeface="Times New Roman" pitchFamily="18"/>
                <a:ea typeface="Microsoft YaHei" pitchFamily="2"/>
                <a:cs typeface="Mangal" pitchFamily="2"/>
              </a:rPr>
              <a:t>oraz </a:t>
            </a:r>
            <a:r>
              <a:rPr lang="pl-PL" sz="2800" b="0" i="0" u="none" strike="noStrike" kern="1200" dirty="0">
                <a:ln>
                  <a:noFill/>
                </a:ln>
                <a:solidFill>
                  <a:srgbClr val="004586"/>
                </a:solidFill>
                <a:latin typeface="Times New Roman" pitchFamily="18"/>
                <a:ea typeface="Microsoft YaHei" pitchFamily="2"/>
                <a:cs typeface="Mangal" pitchFamily="2"/>
              </a:rPr>
              <a:t>zmiana nawyków w codziennym życiu </a:t>
            </a:r>
            <a:endParaRPr lang="pl-PL" sz="2800" b="0" i="0" u="none" strike="noStrike" kern="1200" dirty="0" smtClean="0">
              <a:ln>
                <a:noFill/>
              </a:ln>
              <a:solidFill>
                <a:srgbClr val="004586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2800" b="0" i="0" u="none" strike="noStrike" kern="1200" dirty="0" smtClean="0">
                <a:ln>
                  <a:noFill/>
                </a:ln>
                <a:solidFill>
                  <a:srgbClr val="004586"/>
                </a:solidFill>
                <a:latin typeface="Times New Roman" pitchFamily="18"/>
                <a:ea typeface="Microsoft YaHei" pitchFamily="2"/>
                <a:cs typeface="Mangal" pitchFamily="2"/>
              </a:rPr>
              <a:t>polegająca na </a:t>
            </a:r>
            <a:r>
              <a:rPr lang="pl-PL" sz="2800" b="0" i="0" u="none" strike="noStrike" kern="1200" dirty="0">
                <a:ln>
                  <a:noFill/>
                </a:ln>
                <a:solidFill>
                  <a:srgbClr val="004586"/>
                </a:solidFill>
                <a:latin typeface="Times New Roman" pitchFamily="18"/>
                <a:ea typeface="Microsoft YaHei" pitchFamily="2"/>
                <a:cs typeface="Mangal" pitchFamily="2"/>
              </a:rPr>
              <a:t>robieniu świadomych zakupów, </a:t>
            </a:r>
            <a:endParaRPr lang="pl-PL" sz="2800" b="0" i="0" u="none" strike="noStrike" kern="1200" dirty="0" smtClean="0">
              <a:ln>
                <a:noFill/>
              </a:ln>
              <a:solidFill>
                <a:srgbClr val="004586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2800" b="0" i="0" u="none" strike="noStrike" kern="1200" dirty="0" smtClean="0">
                <a:ln>
                  <a:noFill/>
                </a:ln>
                <a:solidFill>
                  <a:srgbClr val="004586"/>
                </a:solidFill>
                <a:latin typeface="Times New Roman" pitchFamily="18"/>
                <a:ea typeface="Microsoft YaHei" pitchFamily="2"/>
                <a:cs typeface="Mangal" pitchFamily="2"/>
              </a:rPr>
              <a:t>unikaniu </a:t>
            </a:r>
            <a:r>
              <a:rPr lang="pl-PL" sz="2800" b="0" i="0" u="none" strike="noStrike" kern="1200" dirty="0">
                <a:ln>
                  <a:noFill/>
                </a:ln>
                <a:solidFill>
                  <a:srgbClr val="004586"/>
                </a:solidFill>
                <a:latin typeface="Times New Roman" pitchFamily="18"/>
                <a:ea typeface="Microsoft YaHei" pitchFamily="2"/>
                <a:cs typeface="Mangal" pitchFamily="2"/>
              </a:rPr>
              <a:t>tworzenia odpadów i odpowiednim </a:t>
            </a:r>
            <a:endParaRPr lang="pl-PL" sz="2800" b="0" i="0" u="none" strike="noStrike" kern="1200" dirty="0" smtClean="0">
              <a:ln>
                <a:noFill/>
              </a:ln>
              <a:solidFill>
                <a:srgbClr val="004586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2800" b="0" i="0" u="none" strike="noStrike" kern="1200" dirty="0" smtClean="0">
                <a:ln>
                  <a:noFill/>
                </a:ln>
                <a:solidFill>
                  <a:srgbClr val="004586"/>
                </a:solidFill>
                <a:latin typeface="Times New Roman" pitchFamily="18"/>
                <a:ea typeface="Microsoft YaHei" pitchFamily="2"/>
                <a:cs typeface="Mangal" pitchFamily="2"/>
              </a:rPr>
              <a:t>nimi </a:t>
            </a:r>
            <a:r>
              <a:rPr lang="pl-PL" sz="2800" b="0" i="0" u="none" strike="noStrike" kern="1200" dirty="0">
                <a:ln>
                  <a:noFill/>
                </a:ln>
                <a:solidFill>
                  <a:srgbClr val="004586"/>
                </a:solidFill>
                <a:latin typeface="Times New Roman" pitchFamily="18"/>
                <a:ea typeface="Microsoft YaHei" pitchFamily="2"/>
                <a:cs typeface="Mangal" pitchFamily="2"/>
              </a:rPr>
              <a:t>gospodarowaniu.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3200" b="0" i="0" u="none" strike="noStrike" kern="1200" dirty="0">
              <a:ln>
                <a:noFill/>
              </a:ln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304000" y="1440000"/>
            <a:ext cx="5576040" cy="338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07999" y="2951999"/>
            <a:ext cx="7776000" cy="439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e tekstowe 2"/>
          <p:cNvSpPr txBox="1"/>
          <p:nvPr/>
        </p:nvSpPr>
        <p:spPr>
          <a:xfrm>
            <a:off x="792000" y="432000"/>
            <a:ext cx="8640000" cy="34646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>
                <a:solidFill>
                  <a:srgbClr val="004586"/>
                </a:solidFill>
              </a:defRPr>
            </a:pPr>
            <a:r>
              <a:rPr lang="pl-PL" sz="3600" b="0" i="0" u="none" strike="noStrike" kern="1200">
                <a:ln>
                  <a:noFill/>
                </a:ln>
                <a:solidFill>
                  <a:srgbClr val="004586"/>
                </a:solidFill>
                <a:latin typeface="Times New Roman" pitchFamily="18"/>
                <a:ea typeface="Microsoft YaHei" pitchFamily="2"/>
                <a:cs typeface="Mangal" pitchFamily="2"/>
              </a:rPr>
              <a:t>Rodzaje śmieci: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>
                <a:solidFill>
                  <a:srgbClr val="004586"/>
                </a:solidFill>
              </a:defRPr>
            </a:pPr>
            <a:r>
              <a:rPr lang="pl-PL" sz="3600" b="0" i="0" u="none" strike="noStrike" kern="1200">
                <a:ln>
                  <a:noFill/>
                </a:ln>
                <a:solidFill>
                  <a:srgbClr val="004586"/>
                </a:solidFill>
                <a:latin typeface="Times New Roman" pitchFamily="18"/>
                <a:ea typeface="Microsoft YaHei" pitchFamily="2"/>
                <a:cs typeface="Mangal" pitchFamily="2"/>
              </a:rPr>
              <a:t>- papiery, kartony, gazety, ulotki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>
                <a:solidFill>
                  <a:srgbClr val="004586"/>
                </a:solidFill>
              </a:defRPr>
            </a:pPr>
            <a:r>
              <a:rPr lang="pl-PL" sz="3600" b="0" i="0" u="none" strike="noStrike" kern="1200">
                <a:ln>
                  <a:noFill/>
                </a:ln>
                <a:solidFill>
                  <a:srgbClr val="004586"/>
                </a:solidFill>
                <a:latin typeface="Times New Roman" pitchFamily="18"/>
                <a:ea typeface="Microsoft YaHei" pitchFamily="2"/>
                <a:cs typeface="Mangal" pitchFamily="2"/>
              </a:rPr>
              <a:t>- puszki aluminiowe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>
                <a:solidFill>
                  <a:srgbClr val="004586"/>
                </a:solidFill>
              </a:defRPr>
            </a:pPr>
            <a:r>
              <a:rPr lang="pl-PL" sz="3600" b="0" i="0" u="none" strike="noStrike" kern="1200">
                <a:ln>
                  <a:noFill/>
                </a:ln>
                <a:solidFill>
                  <a:srgbClr val="004586"/>
                </a:solidFill>
                <a:latin typeface="Times New Roman" pitchFamily="18"/>
                <a:ea typeface="Microsoft YaHei" pitchFamily="2"/>
                <a:cs typeface="Mangal" pitchFamily="2"/>
              </a:rPr>
              <a:t>- butelki szklane i  plastikowe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>
                <a:solidFill>
                  <a:srgbClr val="004586"/>
                </a:solidFill>
              </a:defRPr>
            </a:pPr>
            <a:r>
              <a:rPr lang="pl-PL" sz="3600" b="0" i="0" u="none" strike="noStrike" kern="1200">
                <a:ln>
                  <a:noFill/>
                </a:ln>
                <a:solidFill>
                  <a:srgbClr val="004586"/>
                </a:solidFill>
                <a:latin typeface="Times New Roman" pitchFamily="18"/>
                <a:ea typeface="Microsoft YaHei" pitchFamily="2"/>
                <a:cs typeface="Mangal" pitchFamily="2"/>
              </a:rPr>
              <a:t> (wszystkie rodzaje śmieci)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3999" y="503999"/>
            <a:ext cx="4896000" cy="30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32000" y="3888000"/>
            <a:ext cx="4968000" cy="32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756040" y="576000"/>
            <a:ext cx="3819959" cy="6551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03999" y="432000"/>
            <a:ext cx="5040000" cy="68400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3200" b="0" i="0" u="none" strike="noStrike" kern="1200" dirty="0">
                <a:ln>
                  <a:noFill/>
                </a:ln>
                <a:solidFill>
                  <a:srgbClr val="004586"/>
                </a:solidFill>
                <a:latin typeface="Times New Roman" pitchFamily="18"/>
                <a:ea typeface="Microsoft YaHei" pitchFamily="2"/>
                <a:cs typeface="Mangal" pitchFamily="2"/>
              </a:rPr>
              <a:t>Spostrzeżenia: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3200" b="0" i="0" u="none" strike="noStrike" kern="1200" dirty="0">
              <a:ln>
                <a:noFill/>
              </a:ln>
              <a:solidFill>
                <a:srgbClr val="004586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3200" b="0" i="0" u="none" strike="noStrike" kern="1200" dirty="0">
                <a:ln>
                  <a:noFill/>
                </a:ln>
                <a:solidFill>
                  <a:srgbClr val="004586"/>
                </a:solidFill>
                <a:latin typeface="Times New Roman" pitchFamily="18"/>
                <a:ea typeface="Microsoft YaHei" pitchFamily="2"/>
                <a:cs typeface="Mangal" pitchFamily="2"/>
              </a:rPr>
              <a:t>1) W porównaniu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3200" b="0" i="0" u="none" strike="noStrike" kern="1200" dirty="0">
                <a:ln>
                  <a:noFill/>
                </a:ln>
                <a:solidFill>
                  <a:srgbClr val="004586"/>
                </a:solidFill>
                <a:latin typeface="Times New Roman" pitchFamily="18"/>
                <a:ea typeface="Microsoft YaHei" pitchFamily="2"/>
                <a:cs typeface="Mangal" pitchFamily="2"/>
              </a:rPr>
              <a:t>z poprzednimi latami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3200" b="0" i="0" u="none" strike="noStrike" kern="1200" dirty="0">
                <a:ln>
                  <a:noFill/>
                </a:ln>
                <a:solidFill>
                  <a:srgbClr val="004586"/>
                </a:solidFill>
                <a:latin typeface="Times New Roman" pitchFamily="18"/>
                <a:ea typeface="Microsoft YaHei" pitchFamily="2"/>
                <a:cs typeface="Mangal" pitchFamily="2"/>
              </a:rPr>
              <a:t>na ulicach Krakowa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3200" b="0" i="0" u="none" strike="noStrike" kern="1200" dirty="0">
                <a:ln>
                  <a:noFill/>
                </a:ln>
                <a:solidFill>
                  <a:srgbClr val="004586"/>
                </a:solidFill>
                <a:latin typeface="Times New Roman" pitchFamily="18"/>
                <a:ea typeface="Microsoft YaHei" pitchFamily="2"/>
                <a:cs typeface="Mangal" pitchFamily="2"/>
              </a:rPr>
              <a:t>jest mniej śmieci.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3200" b="0" i="0" u="none" strike="noStrike" kern="1200" dirty="0">
              <a:ln>
                <a:noFill/>
              </a:ln>
              <a:solidFill>
                <a:srgbClr val="004586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3200" b="0" i="0" u="none" strike="noStrike" kern="1200" dirty="0">
                <a:ln>
                  <a:noFill/>
                </a:ln>
                <a:solidFill>
                  <a:srgbClr val="004586"/>
                </a:solidFill>
                <a:latin typeface="Times New Roman" pitchFamily="18"/>
                <a:ea typeface="Microsoft YaHei" pitchFamily="2"/>
                <a:cs typeface="Mangal" pitchFamily="2"/>
              </a:rPr>
              <a:t>2) Pojawiają się kosze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3200" b="0" i="0" u="none" strike="noStrike" kern="1200" dirty="0">
                <a:ln>
                  <a:noFill/>
                </a:ln>
                <a:solidFill>
                  <a:srgbClr val="004586"/>
                </a:solidFill>
                <a:latin typeface="Times New Roman" pitchFamily="18"/>
                <a:ea typeface="Microsoft YaHei" pitchFamily="2"/>
                <a:cs typeface="Mangal" pitchFamily="2"/>
              </a:rPr>
              <a:t>z możliwością recyklingu.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3200" b="0" i="0" u="none" strike="noStrike" kern="1200" dirty="0">
              <a:ln>
                <a:noFill/>
              </a:ln>
              <a:solidFill>
                <a:srgbClr val="004586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3200" b="0" i="0" u="none" strike="noStrike" kern="1200" dirty="0">
                <a:ln>
                  <a:noFill/>
                </a:ln>
                <a:solidFill>
                  <a:srgbClr val="004586"/>
                </a:solidFill>
                <a:latin typeface="Times New Roman" pitchFamily="18"/>
                <a:ea typeface="Microsoft YaHei" pitchFamily="2"/>
                <a:cs typeface="Mangal" pitchFamily="2"/>
              </a:rPr>
              <a:t>3) Gęste rozmieszczenie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3200" b="0" i="0" u="none" strike="noStrike" kern="1200" dirty="0">
                <a:ln>
                  <a:noFill/>
                </a:ln>
                <a:solidFill>
                  <a:srgbClr val="004586"/>
                </a:solidFill>
                <a:latin typeface="Times New Roman" pitchFamily="18"/>
                <a:ea typeface="Microsoft YaHei" pitchFamily="2"/>
                <a:cs typeface="Mangal" pitchFamily="2"/>
              </a:rPr>
              <a:t>koszy na ulicach,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3200" b="0" i="0" u="none" strike="noStrike" kern="1200" dirty="0">
                <a:ln>
                  <a:noFill/>
                </a:ln>
                <a:solidFill>
                  <a:srgbClr val="004586"/>
                </a:solidFill>
                <a:latin typeface="Times New Roman" pitchFamily="18"/>
                <a:ea typeface="Microsoft YaHei" pitchFamily="2"/>
                <a:cs typeface="Mangal" pitchFamily="2"/>
              </a:rPr>
              <a:t>w parkach.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2800" b="0" i="0" u="none" strike="noStrike" kern="1200" dirty="0">
              <a:ln>
                <a:noFill/>
              </a:ln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2800" b="0" i="0" u="none" strike="noStrike" kern="1200" dirty="0">
              <a:ln>
                <a:noFill/>
              </a:ln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184000" y="503999"/>
            <a:ext cx="4536000" cy="655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32000" y="432000"/>
            <a:ext cx="3659040" cy="4656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193799" y="360000"/>
            <a:ext cx="3454200" cy="476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3313800" y="2448000"/>
            <a:ext cx="3670200" cy="48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94000" y="381240"/>
            <a:ext cx="9054000" cy="408275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>
                <a:latin typeface="Times New Roman" pitchFamily="18"/>
              </a:defRPr>
            </a:pPr>
            <a:r>
              <a:rPr lang="pl-PL" sz="2800" b="0" i="0" u="none" strike="noStrike" kern="1200" dirty="0">
                <a:ln>
                  <a:noFill/>
                </a:ln>
                <a:solidFill>
                  <a:srgbClr val="000066"/>
                </a:solidFill>
                <a:latin typeface="Times New Roman" pitchFamily="18"/>
                <a:ea typeface="Microsoft YaHei" pitchFamily="2"/>
                <a:cs typeface="Mangal" pitchFamily="2"/>
              </a:rPr>
              <a:t>4) Różne zachowania ludzi obserwujących uczestników akcji.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>
                <a:latin typeface="Times New Roman" pitchFamily="18"/>
              </a:defRPr>
            </a:pPr>
            <a:endParaRPr lang="pl-PL" sz="2800" b="0" i="0" u="none" strike="noStrike" kern="1200" dirty="0">
              <a:ln>
                <a:noFill/>
              </a:ln>
              <a:solidFill>
                <a:srgbClr val="000066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>
                <a:latin typeface="Times New Roman" pitchFamily="18"/>
              </a:defRPr>
            </a:pPr>
            <a:r>
              <a:rPr lang="pl-PL" sz="2800" b="0" i="0" u="none" strike="noStrike" kern="1200" dirty="0">
                <a:ln>
                  <a:noFill/>
                </a:ln>
                <a:solidFill>
                  <a:srgbClr val="000066"/>
                </a:solidFill>
                <a:latin typeface="Times New Roman" pitchFamily="18"/>
                <a:ea typeface="Microsoft YaHei" pitchFamily="2"/>
                <a:cs typeface="Mangal" pitchFamily="2"/>
              </a:rPr>
              <a:t>Przechodnie wrzucali do worków uczestników śmieci, które </a:t>
            </a:r>
            <a:endParaRPr lang="pl-PL" sz="2800" b="0" i="0" u="none" strike="noStrike" kern="1200" dirty="0" smtClean="0">
              <a:ln>
                <a:noFill/>
              </a:ln>
              <a:solidFill>
                <a:srgbClr val="000066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>
                <a:latin typeface="Times New Roman" pitchFamily="18"/>
              </a:defRPr>
            </a:pPr>
            <a:r>
              <a:rPr lang="pl-PL" sz="2800" b="0" i="0" u="none" strike="noStrike" kern="1200" dirty="0" smtClean="0">
                <a:ln>
                  <a:noFill/>
                </a:ln>
                <a:solidFill>
                  <a:srgbClr val="000066"/>
                </a:solidFill>
                <a:latin typeface="Times New Roman" pitchFamily="18"/>
                <a:ea typeface="Microsoft YaHei" pitchFamily="2"/>
                <a:cs typeface="Mangal" pitchFamily="2"/>
              </a:rPr>
              <a:t>mieli </a:t>
            </a:r>
            <a:r>
              <a:rPr lang="pl-PL" sz="2800" b="0" i="0" u="none" strike="noStrike" kern="1200" dirty="0">
                <a:ln>
                  <a:noFill/>
                </a:ln>
                <a:solidFill>
                  <a:srgbClr val="000066"/>
                </a:solidFill>
                <a:latin typeface="Times New Roman" pitchFamily="18"/>
                <a:ea typeface="Microsoft YaHei" pitchFamily="2"/>
                <a:cs typeface="Mangal" pitchFamily="2"/>
              </a:rPr>
              <a:t>przy </a:t>
            </a:r>
            <a:r>
              <a:rPr lang="pl-PL" sz="2800" b="0" i="0" u="none" strike="noStrike" kern="1200" dirty="0" smtClean="0">
                <a:ln>
                  <a:noFill/>
                </a:ln>
                <a:solidFill>
                  <a:srgbClr val="000066"/>
                </a:solidFill>
                <a:latin typeface="Times New Roman" pitchFamily="18"/>
                <a:ea typeface="Microsoft YaHei" pitchFamily="2"/>
                <a:cs typeface="Mangal" pitchFamily="2"/>
              </a:rPr>
              <a:t>sobie. Obcokrajowcy </a:t>
            </a:r>
            <a:r>
              <a:rPr lang="pl-PL" sz="2800" b="0" i="0" u="none" strike="noStrike" kern="1200" dirty="0">
                <a:ln>
                  <a:noFill/>
                </a:ln>
                <a:solidFill>
                  <a:srgbClr val="000066"/>
                </a:solidFill>
                <a:latin typeface="Times New Roman" pitchFamily="18"/>
                <a:ea typeface="Microsoft YaHei" pitchFamily="2"/>
                <a:cs typeface="Mangal" pitchFamily="2"/>
              </a:rPr>
              <a:t>chwalili zaangażowanie </a:t>
            </a:r>
            <a:endParaRPr lang="pl-PL" sz="2800" b="0" i="0" u="none" strike="noStrike" kern="1200" dirty="0" smtClean="0">
              <a:ln>
                <a:noFill/>
              </a:ln>
              <a:solidFill>
                <a:srgbClr val="000066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>
                <a:latin typeface="Times New Roman" pitchFamily="18"/>
              </a:defRPr>
            </a:pPr>
            <a:r>
              <a:rPr lang="pl-PL" sz="2800" b="0" i="0" u="none" strike="noStrike" kern="1200" dirty="0" smtClean="0">
                <a:ln>
                  <a:noFill/>
                </a:ln>
                <a:solidFill>
                  <a:srgbClr val="000066"/>
                </a:solidFill>
                <a:latin typeface="Times New Roman" pitchFamily="18"/>
                <a:ea typeface="Microsoft YaHei" pitchFamily="2"/>
                <a:cs typeface="Mangal" pitchFamily="2"/>
              </a:rPr>
              <a:t>i </a:t>
            </a:r>
            <a:r>
              <a:rPr lang="pl-PL" sz="2800" b="0" i="0" u="none" strike="noStrike" kern="1200" dirty="0">
                <a:ln>
                  <a:noFill/>
                </a:ln>
                <a:solidFill>
                  <a:srgbClr val="000066"/>
                </a:solidFill>
                <a:latin typeface="Times New Roman" pitchFamily="18"/>
                <a:ea typeface="Microsoft YaHei" pitchFamily="2"/>
                <a:cs typeface="Mangal" pitchFamily="2"/>
              </a:rPr>
              <a:t>chęć pomocy światu poprzez sprzątanie.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>
                <a:latin typeface="Times New Roman" pitchFamily="18"/>
              </a:defRPr>
            </a:pPr>
            <a:endParaRPr lang="pl-PL" sz="2800" b="0" i="0" u="none" strike="noStrike" kern="1200" dirty="0">
              <a:ln>
                <a:noFill/>
              </a:ln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440000" y="3240000"/>
            <a:ext cx="7200000" cy="38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myślni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290</Words>
  <Application>Microsoft Office PowerPoint</Application>
  <PresentationFormat>Pokaz na ekranie (4:3)</PresentationFormat>
  <Paragraphs>70</Paragraphs>
  <Slides>18</Slides>
  <Notes>18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Domyślnie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Magdalena Kuras</dc:creator>
  <cp:lastModifiedBy>g</cp:lastModifiedBy>
  <cp:revision>16</cp:revision>
  <dcterms:created xsi:type="dcterms:W3CDTF">2015-09-22T23:02:10Z</dcterms:created>
  <dcterms:modified xsi:type="dcterms:W3CDTF">2015-09-25T12:09:48Z</dcterms:modified>
</cp:coreProperties>
</file>